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24" r:id="rId1"/>
  </p:sldMasterIdLst>
  <p:notesMasterIdLst>
    <p:notesMasterId r:id="rId10"/>
  </p:notesMasterIdLst>
  <p:sldIdLst>
    <p:sldId id="271" r:id="rId2"/>
    <p:sldId id="312" r:id="rId3"/>
    <p:sldId id="2147473725" r:id="rId4"/>
    <p:sldId id="2147473727" r:id="rId5"/>
    <p:sldId id="2147473731" r:id="rId6"/>
    <p:sldId id="2147473732" r:id="rId7"/>
    <p:sldId id="2147473737" r:id="rId8"/>
    <p:sldId id="2147473733" r:id="rId9"/>
  </p:sldIdLst>
  <p:sldSz cx="9144000" cy="5143500" type="screen16x9"/>
  <p:notesSz cx="6858000" cy="9144000"/>
  <p:embeddedFontLst>
    <p:embeddedFont>
      <p:font typeface="Google Sans" pitchFamily="2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  <p:embeddedFont>
      <p:font typeface="Roboto Light" panose="020F0302020204030204" pitchFamily="34" charset="0"/>
      <p:regular r:id="rId19"/>
      <p: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FF"/>
    <a:srgbClr val="242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AD808FE-21A6-42DB-B52F-D34C0E7FBC4A}">
  <a:tblStyle styleId="{4AD808FE-21A6-42DB-B52F-D34C0E7FBC4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2" name="Google Shape;2632;g13ef40b58e0_0_88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3" name="Google Shape;2633;g13ef40b58e0_0_88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 sz="1000" b="1">
                <a:solidFill>
                  <a:schemeClr val="dk1"/>
                </a:solidFill>
              </a:rPr>
              <a:t>This it’s not just about degrees - We have a skills gap</a:t>
            </a:r>
            <a:r>
              <a:rPr lang="en" sz="1000">
                <a:solidFill>
                  <a:schemeClr val="dk1"/>
                </a:solidFill>
              </a:rPr>
              <a:t> - a mismatch between what employers need and what people know how to do. </a:t>
            </a:r>
            <a:endParaRPr sz="1000"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 sz="1000" b="1">
                <a:solidFill>
                  <a:schemeClr val="dk1"/>
                </a:solidFill>
              </a:rPr>
              <a:t>Unfortunately, there aren’t enough skilled workers to fill American jobs.</a:t>
            </a:r>
            <a:endParaRPr sz="1000">
              <a:solidFill>
                <a:schemeClr val="dk1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 sz="1000">
                <a:solidFill>
                  <a:schemeClr val="dk1"/>
                </a:solidFill>
              </a:rPr>
              <a:t>McKinsey found that though 87% of executives say they are experiencing skill gaps in the workforce or expect them within a few years, less than half have a clear sense of how to address the problem. 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53% of Americans would switch to an entirely new industry if they could retrain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56132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056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69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6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58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–3column">
  <p:cSld name="Content–3colum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>
            <a:spLocks noGrp="1"/>
          </p:cNvSpPr>
          <p:nvPr>
            <p:ph type="title"/>
          </p:nvPr>
        </p:nvSpPr>
        <p:spPr>
          <a:xfrm>
            <a:off x="249075" y="242700"/>
            <a:ext cx="7970100" cy="5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591650" y="918825"/>
            <a:ext cx="2656800" cy="3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378" lvl="1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body" idx="2"/>
          </p:nvPr>
        </p:nvSpPr>
        <p:spPr>
          <a:xfrm>
            <a:off x="5905058" y="918825"/>
            <a:ext cx="2656800" cy="3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378" lvl="1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3"/>
          </p:nvPr>
        </p:nvSpPr>
        <p:spPr>
          <a:xfrm>
            <a:off x="3248336" y="918825"/>
            <a:ext cx="2656800" cy="3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378" lvl="1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103680" y="4914650"/>
            <a:ext cx="4251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Roboto Light"/>
              <a:buNone/>
              <a:defRPr sz="600" b="1" i="0" u="none" strike="noStrike" cap="none">
                <a:solidFill>
                  <a:srgbClr val="959CA5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72" name="Google Shape;72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71530" y="4827104"/>
            <a:ext cx="897372" cy="2288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191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8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14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73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08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76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13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61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81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4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www.cfr.org/report/the-work-ahead/report/findings.php" TargetMode="External"/><Relationship Id="rId7" Type="http://schemas.openxmlformats.org/officeDocument/2006/relationships/hyperlink" Target="https://www.burning-glass.com/wp-content/uploads/2015/06/Digital_Skills_Gap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orkofthefuture.mit.edu/wp-content/uploads/2021/01/2020-Final-Report4.pdf" TargetMode="External"/><Relationship Id="rId5" Type="http://schemas.openxmlformats.org/officeDocument/2006/relationships/hyperlink" Target="https://www.pwc.com/gx/en/ceo-survey/2019/Theme-assets/reports/talent-trends-report.pdf" TargetMode="External"/><Relationship Id="rId4" Type="http://schemas.openxmlformats.org/officeDocument/2006/relationships/hyperlink" Target="https://www.weforum.org/reports/the-future-of-jobs-report-202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oklahoma.gov/omes/learnai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17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B993E0A-35A2-D751-F2D1-D80D5799C1DB}"/>
              </a:ext>
            </a:extLst>
          </p:cNvPr>
          <p:cNvGrpSpPr/>
          <p:nvPr/>
        </p:nvGrpSpPr>
        <p:grpSpPr>
          <a:xfrm>
            <a:off x="0" y="-3764938"/>
            <a:ext cx="11251670" cy="11377174"/>
            <a:chOff x="0" y="-3764938"/>
            <a:chExt cx="11251670" cy="1137717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115D21E-DA34-88F3-953B-9979040B2C77}"/>
                </a:ext>
              </a:extLst>
            </p:cNvPr>
            <p:cNvGrpSpPr/>
            <p:nvPr/>
          </p:nvGrpSpPr>
          <p:grpSpPr>
            <a:xfrm flipV="1">
              <a:off x="235676" y="-3764938"/>
              <a:ext cx="11015994" cy="11377174"/>
              <a:chOff x="1297382" y="-7041042"/>
              <a:chExt cx="22031988" cy="22754348"/>
            </a:xfrm>
          </p:grpSpPr>
          <p:sp>
            <p:nvSpPr>
              <p:cNvPr id="14" name="Parallelogram 13">
                <a:extLst>
                  <a:ext uri="{FF2B5EF4-FFF2-40B4-BE49-F238E27FC236}">
                    <a16:creationId xmlns:a16="http://schemas.microsoft.com/office/drawing/2014/main" id="{154F0CE5-EFED-030C-F793-8E26C48E72DE}"/>
                  </a:ext>
                </a:extLst>
              </p:cNvPr>
              <p:cNvSpPr/>
              <p:nvPr/>
            </p:nvSpPr>
            <p:spPr>
              <a:xfrm rot="18809543" flipV="1">
                <a:off x="6737911" y="-2395433"/>
                <a:ext cx="21237067" cy="11945850"/>
              </a:xfrm>
              <a:prstGeom prst="parallelogram">
                <a:avLst>
                  <a:gd name="adj" fmla="val 94592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buClrTx/>
                </a:pPr>
                <a:endParaRPr lang="en-US" sz="9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" name="Parallelogram 12">
                <a:extLst>
                  <a:ext uri="{FF2B5EF4-FFF2-40B4-BE49-F238E27FC236}">
                    <a16:creationId xmlns:a16="http://schemas.microsoft.com/office/drawing/2014/main" id="{0954174F-98CD-A855-A962-179650F34DD8}"/>
                  </a:ext>
                </a:extLst>
              </p:cNvPr>
              <p:cNvSpPr/>
              <p:nvPr/>
            </p:nvSpPr>
            <p:spPr>
              <a:xfrm rot="2790457">
                <a:off x="-3348227" y="-1359527"/>
                <a:ext cx="21237067" cy="11945850"/>
              </a:xfrm>
              <a:prstGeom prst="parallelogram">
                <a:avLst>
                  <a:gd name="adj" fmla="val 94592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buClrTx/>
                </a:pPr>
                <a:endParaRPr lang="en-US" sz="9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" name="Parallelogram 2">
                <a:extLst>
                  <a:ext uri="{FF2B5EF4-FFF2-40B4-BE49-F238E27FC236}">
                    <a16:creationId xmlns:a16="http://schemas.microsoft.com/office/drawing/2014/main" id="{342C6853-19E8-B729-3528-977AAAD8CA21}"/>
                  </a:ext>
                </a:extLst>
              </p:cNvPr>
              <p:cNvSpPr/>
              <p:nvPr/>
            </p:nvSpPr>
            <p:spPr>
              <a:xfrm rot="2790457">
                <a:off x="-551284" y="-3083880"/>
                <a:ext cx="21237067" cy="16357305"/>
              </a:xfrm>
              <a:prstGeom prst="parallelogram">
                <a:avLst>
                  <a:gd name="adj" fmla="val 94592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buClrTx/>
                </a:pPr>
                <a:endParaRPr lang="en-US" sz="9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" name="Parallelogram 3">
                <a:extLst>
                  <a:ext uri="{FF2B5EF4-FFF2-40B4-BE49-F238E27FC236}">
                    <a16:creationId xmlns:a16="http://schemas.microsoft.com/office/drawing/2014/main" id="{C2CD3948-350D-EEDC-0331-6FE4DE949873}"/>
                  </a:ext>
                </a:extLst>
              </p:cNvPr>
              <p:cNvSpPr/>
              <p:nvPr/>
            </p:nvSpPr>
            <p:spPr>
              <a:xfrm rot="2810288">
                <a:off x="-209317" y="-114357"/>
                <a:ext cx="18288000" cy="10860924"/>
              </a:xfrm>
              <a:prstGeom prst="parallelogram">
                <a:avLst>
                  <a:gd name="adj" fmla="val 94592"/>
                </a:avLst>
              </a:prstGeom>
              <a:solidFill>
                <a:schemeClr val="bg1"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buClrTx/>
                </a:pPr>
                <a:endParaRPr lang="en-US" sz="900" kern="120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pic>
          <p:nvPicPr>
            <p:cNvPr id="5" name="Google Shape;393;p78">
              <a:extLst>
                <a:ext uri="{FF2B5EF4-FFF2-40B4-BE49-F238E27FC236}">
                  <a16:creationId xmlns:a16="http://schemas.microsoft.com/office/drawing/2014/main" id="{C6035F0D-1F2E-6C9F-CCA2-5287F37C1474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-1300" t="-13003" r="-1064" b="-13738"/>
            <a:stretch/>
          </p:blipFill>
          <p:spPr>
            <a:xfrm>
              <a:off x="1143000" y="1619250"/>
              <a:ext cx="5302217" cy="8847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A1102D9-2EE5-D5E7-C939-E027712CD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09800" y="771467"/>
              <a:ext cx="2786066" cy="762000"/>
            </a:xfrm>
            <a:prstGeom prst="rect">
              <a:avLst/>
            </a:prstGeom>
          </p:spPr>
        </p:pic>
        <p:pic>
          <p:nvPicPr>
            <p:cNvPr id="22" name="Picture 12" descr="woman using laptop">
              <a:extLst>
                <a:ext uri="{FF2B5EF4-FFF2-40B4-BE49-F238E27FC236}">
                  <a16:creationId xmlns:a16="http://schemas.microsoft.com/office/drawing/2014/main" id="{3EF826B2-F955-77E0-79F9-908E0FDE17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32" r="11101"/>
            <a:stretch/>
          </p:blipFill>
          <p:spPr bwMode="auto">
            <a:xfrm>
              <a:off x="4487449" y="2879710"/>
              <a:ext cx="1934199" cy="2244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8" descr="woman in beige shirt sitting on chair">
              <a:extLst>
                <a:ext uri="{FF2B5EF4-FFF2-40B4-BE49-F238E27FC236}">
                  <a16:creationId xmlns:a16="http://schemas.microsoft.com/office/drawing/2014/main" id="{68715892-3670-4832-DF2E-DF28D01DAF1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17" r="34806"/>
            <a:stretch/>
          </p:blipFill>
          <p:spPr bwMode="auto">
            <a:xfrm>
              <a:off x="2228834" y="2905048"/>
              <a:ext cx="1828431" cy="2238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man in black crew neck t-shirt sitting on black motorcycle during daytime">
              <a:extLst>
                <a:ext uri="{FF2B5EF4-FFF2-40B4-BE49-F238E27FC236}">
                  <a16:creationId xmlns:a16="http://schemas.microsoft.com/office/drawing/2014/main" id="{02214178-2937-7FEF-2D93-A4A0D482C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01534"/>
              <a:ext cx="1710365" cy="2241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6" descr="man smiling while sitting and using MacBook">
              <a:extLst>
                <a:ext uri="{FF2B5EF4-FFF2-40B4-BE49-F238E27FC236}">
                  <a16:creationId xmlns:a16="http://schemas.microsoft.com/office/drawing/2014/main" id="{D3355A4C-4E0B-6208-CEE6-F89127EC3B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94" t="18650" r="1"/>
            <a:stretch/>
          </p:blipFill>
          <p:spPr bwMode="auto">
            <a:xfrm>
              <a:off x="7020029" y="2724150"/>
              <a:ext cx="2114354" cy="2419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10772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5" name="Google Shape;2635;p169"/>
          <p:cNvSpPr/>
          <p:nvPr/>
        </p:nvSpPr>
        <p:spPr>
          <a:xfrm>
            <a:off x="2151600" y="10075"/>
            <a:ext cx="4840800" cy="7050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36" name="Google Shape;2636;p169"/>
          <p:cNvSpPr txBox="1"/>
          <p:nvPr/>
        </p:nvSpPr>
        <p:spPr>
          <a:xfrm>
            <a:off x="1168050" y="260175"/>
            <a:ext cx="6807900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" sz="3200">
                <a:solidFill>
                  <a:srgbClr val="4285F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The Skills Gap Tax</a:t>
            </a:r>
            <a:endParaRPr sz="2800">
              <a:solidFill>
                <a:srgbClr val="4343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</p:txBody>
      </p:sp>
      <p:sp>
        <p:nvSpPr>
          <p:cNvPr id="2637" name="Google Shape;2637;p169"/>
          <p:cNvSpPr/>
          <p:nvPr/>
        </p:nvSpPr>
        <p:spPr>
          <a:xfrm>
            <a:off x="561025" y="941100"/>
            <a:ext cx="3417600" cy="32613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100" b="1">
                <a:solidFill>
                  <a:srgbClr val="4285F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Two-thirds</a:t>
            </a:r>
            <a:r>
              <a:rPr lang="en" sz="3100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 of new jobs need digital skills. </a:t>
            </a:r>
            <a:r>
              <a:rPr lang="en" sz="1800">
                <a:solidFill>
                  <a:srgbClr val="2828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(</a:t>
            </a:r>
            <a:r>
              <a:rPr lang="en" sz="1800" u="sng">
                <a:solidFill>
                  <a:srgbClr val="2828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CFR</a:t>
            </a:r>
            <a:r>
              <a:rPr lang="en" sz="1800">
                <a:solidFill>
                  <a:srgbClr val="2828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)</a:t>
            </a:r>
            <a:r>
              <a:rPr lang="en" sz="1800" b="1">
                <a:solidFill>
                  <a:schemeClr val="dk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 </a:t>
            </a:r>
            <a:endParaRPr sz="2200" b="1">
              <a:solidFill>
                <a:srgbClr val="4343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</p:txBody>
      </p:sp>
      <p:sp>
        <p:nvSpPr>
          <p:cNvPr id="2638" name="Google Shape;2638;p169"/>
          <p:cNvSpPr txBox="1"/>
          <p:nvPr/>
        </p:nvSpPr>
        <p:spPr>
          <a:xfrm>
            <a:off x="3978625" y="1279175"/>
            <a:ext cx="4703400" cy="3491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189" indent="-304793">
              <a:buSzPts val="1200"/>
              <a:buChar char="●"/>
            </a:pPr>
            <a:r>
              <a:rPr lang="en">
                <a:solidFill>
                  <a:srgbClr val="4285F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50% of the workforce will need to reskill by 2025.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 (</a:t>
            </a:r>
            <a:r>
              <a:rPr lang="en" u="sng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World Economic Forum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)</a:t>
            </a:r>
            <a:endParaRPr>
              <a:solidFill>
                <a:srgbClr val="4343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  <a:p>
            <a:pPr marL="457189">
              <a:lnSpc>
                <a:spcPct val="115000"/>
              </a:lnSpc>
            </a:pPr>
            <a:endParaRPr>
              <a:solidFill>
                <a:srgbClr val="434343"/>
              </a:solidFill>
              <a:highlight>
                <a:schemeClr val="lt1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  <a:p>
            <a:pPr marL="457189" indent="-304793">
              <a:lnSpc>
                <a:spcPct val="115000"/>
              </a:lnSpc>
              <a:buClr>
                <a:srgbClr val="434343"/>
              </a:buClr>
              <a:buSzPts val="12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highlight>
                  <a:schemeClr val="lt1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Four out of five CEOs globally identified their employees’ </a:t>
            </a:r>
            <a:r>
              <a:rPr lang="en">
                <a:solidFill>
                  <a:srgbClr val="4285F4"/>
                </a:solidFill>
                <a:highlight>
                  <a:schemeClr val="lt1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lack of essential skills as a threat to growth.</a:t>
            </a:r>
            <a:r>
              <a:rPr lang="en">
                <a:solidFill>
                  <a:srgbClr val="434343"/>
                </a:solidFill>
                <a:highlight>
                  <a:schemeClr val="lt1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 (</a:t>
            </a:r>
            <a:r>
              <a:rPr lang="en" u="sng">
                <a:solidFill>
                  <a:srgbClr val="434343"/>
                </a:solidFill>
                <a:highlight>
                  <a:schemeClr val="lt1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PwC</a:t>
            </a:r>
            <a:r>
              <a:rPr lang="en">
                <a:solidFill>
                  <a:srgbClr val="434343"/>
                </a:solidFill>
                <a:highlight>
                  <a:schemeClr val="lt1"/>
                </a:highligh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)</a:t>
            </a:r>
            <a:endParaRPr>
              <a:solidFill>
                <a:srgbClr val="434343"/>
              </a:solidFill>
              <a:highlight>
                <a:schemeClr val="lt1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  <a:p>
            <a:pPr>
              <a:lnSpc>
                <a:spcPct val="115000"/>
              </a:lnSpc>
            </a:pPr>
            <a:endParaRPr>
              <a:solidFill>
                <a:srgbClr val="434343"/>
              </a:solidFill>
              <a:highlight>
                <a:schemeClr val="lt1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  <a:p>
            <a:pPr marL="457189" indent="-304793">
              <a:buClr>
                <a:srgbClr val="434343"/>
              </a:buClr>
              <a:buSzPts val="12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Over the next two decades, </a:t>
            </a:r>
            <a:r>
              <a:rPr lang="en">
                <a:solidFill>
                  <a:srgbClr val="4285F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employers will have more job openings than workers to fill them.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 </a:t>
            </a:r>
            <a:b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</a:b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(</a:t>
            </a:r>
            <a:r>
              <a:rPr lang="en" u="sng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MIT Work of the Future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)</a:t>
            </a:r>
            <a:endParaRPr>
              <a:solidFill>
                <a:srgbClr val="4343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  <a:p>
            <a:pPr>
              <a:lnSpc>
                <a:spcPct val="115000"/>
              </a:lnSpc>
            </a:pPr>
            <a:endParaRPr>
              <a:solidFill>
                <a:srgbClr val="434343"/>
              </a:solidFill>
              <a:highlight>
                <a:srgbClr val="FFFFFF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  <a:p>
            <a:pPr marL="457189" indent="-298442">
              <a:lnSpc>
                <a:spcPct val="115000"/>
              </a:lnSpc>
              <a:buClr>
                <a:srgbClr val="434343"/>
              </a:buClr>
              <a:buSzPts val="1100"/>
              <a:buChar char="●"/>
            </a:pP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Digital-based middle skill jobs are growing </a:t>
            </a:r>
            <a:r>
              <a:rPr lang="en">
                <a:solidFill>
                  <a:srgbClr val="4285F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2.5x faster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 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and offer </a:t>
            </a:r>
            <a:r>
              <a:rPr lang="en">
                <a:solidFill>
                  <a:srgbClr val="4285F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 Medium"/>
              </a:rPr>
              <a:t>18% higher wages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 than non-digital middle skill jobs.  (</a:t>
            </a:r>
            <a:r>
              <a:rPr lang="en" u="sng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Burning Glass</a:t>
            </a:r>
            <a:r>
              <a:rPr lang="en">
                <a:solidFill>
                  <a:srgbClr val="434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Google Sans"/>
              </a:rPr>
              <a:t>)</a:t>
            </a:r>
            <a:endParaRPr sz="1800">
              <a:solidFill>
                <a:srgbClr val="434343"/>
              </a:solidFill>
              <a:highlight>
                <a:schemeClr val="lt1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</p:txBody>
      </p:sp>
      <p:sp>
        <p:nvSpPr>
          <p:cNvPr id="2639" name="Google Shape;2639;p169"/>
          <p:cNvSpPr txBox="1"/>
          <p:nvPr/>
        </p:nvSpPr>
        <p:spPr>
          <a:xfrm>
            <a:off x="7435075" y="170526"/>
            <a:ext cx="4946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 sz="1000">
              <a:solidFill>
                <a:srgbClr val="434343"/>
              </a:solidFill>
              <a:highlight>
                <a:srgbClr val="FFFFFF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</p:txBody>
      </p:sp>
      <p:sp>
        <p:nvSpPr>
          <p:cNvPr id="2640" name="Google Shape;2640;p169"/>
          <p:cNvSpPr/>
          <p:nvPr/>
        </p:nvSpPr>
        <p:spPr>
          <a:xfrm>
            <a:off x="502825" y="1815450"/>
            <a:ext cx="58200" cy="1512600"/>
          </a:xfrm>
          <a:prstGeom prst="rect">
            <a:avLst/>
          </a:prstGeom>
          <a:solidFill>
            <a:srgbClr val="4285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41" name="Google Shape;2641;p169"/>
          <p:cNvSpPr txBox="1"/>
          <p:nvPr/>
        </p:nvSpPr>
        <p:spPr>
          <a:xfrm>
            <a:off x="7659600" y="4710350"/>
            <a:ext cx="1484400" cy="4616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 sz="18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Google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825E97-7709-722E-B043-3BF31EE040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0958" y="1602852"/>
            <a:ext cx="1257371" cy="23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9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Governor Stitt Weekly Press Availability 3/10/23">
            <a:extLst>
              <a:ext uri="{FF2B5EF4-FFF2-40B4-BE49-F238E27FC236}">
                <a16:creationId xmlns:a16="http://schemas.microsoft.com/office/drawing/2014/main" id="{E4927673-AA01-0A10-1F68-CD1F6B59E1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" r="29841" b="9091"/>
          <a:stretch/>
        </p:blipFill>
        <p:spPr bwMode="auto">
          <a:xfrm>
            <a:off x="2642616" y="10"/>
            <a:ext cx="6501384" cy="51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004404" cy="51435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FE0BB0-C91A-29B2-E8C0-9E0F2A3A919A}"/>
              </a:ext>
            </a:extLst>
          </p:cNvPr>
          <p:cNvSpPr txBox="1"/>
          <p:nvPr/>
        </p:nvSpPr>
        <p:spPr>
          <a:xfrm>
            <a:off x="258264" y="935987"/>
            <a:ext cx="2983230" cy="35181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“I am committed to ensuring Oklahoma's workforce is prepared for the jobs of tomorrow"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-Governor Stitt.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800" kern="1200">
              <a:solidFill>
                <a:schemeClr val="bg1"/>
              </a:solidFill>
              <a:latin typeface="+mj-lt"/>
              <a:ea typeface="+mj-ea"/>
              <a:cs typeface="+mj-cs"/>
              <a:sym typeface="Google San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69941" y="260093"/>
            <a:ext cx="109728" cy="528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0771" y="3410190"/>
            <a:ext cx="2983230" cy="13716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539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844AD2-F4E2-861B-84FA-A5AD7EAC48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73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90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Governor Stitt Weekly Press Availability 3/10/23">
            <a:extLst>
              <a:ext uri="{FF2B5EF4-FFF2-40B4-BE49-F238E27FC236}">
                <a16:creationId xmlns:a16="http://schemas.microsoft.com/office/drawing/2014/main" id="{E4927673-AA01-0A10-1F68-CD1F6B59E1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" r="29841" b="9091"/>
          <a:stretch/>
        </p:blipFill>
        <p:spPr bwMode="auto">
          <a:xfrm>
            <a:off x="2642616" y="10"/>
            <a:ext cx="6501384" cy="51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004404" cy="51435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FE0BB0-C91A-29B2-E8C0-9E0F2A3A919A}"/>
              </a:ext>
            </a:extLst>
          </p:cNvPr>
          <p:cNvSpPr txBox="1"/>
          <p:nvPr/>
        </p:nvSpPr>
        <p:spPr>
          <a:xfrm>
            <a:off x="190170" y="1321050"/>
            <a:ext cx="2983230" cy="2501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“Oklahoma truly could be the AI capital of the nation."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-Governor Stitt.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800" kern="1200">
              <a:solidFill>
                <a:schemeClr val="bg1"/>
              </a:solidFill>
              <a:latin typeface="+mj-lt"/>
              <a:ea typeface="+mj-ea"/>
              <a:cs typeface="+mj-cs"/>
              <a:sym typeface="Google San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69941" y="260093"/>
            <a:ext cx="109728" cy="528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0771" y="3410190"/>
            <a:ext cx="2983230" cy="13716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674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56;p172">
            <a:extLst>
              <a:ext uri="{FF2B5EF4-FFF2-40B4-BE49-F238E27FC236}">
                <a16:creationId xmlns:a16="http://schemas.microsoft.com/office/drawing/2014/main" id="{E54422E0-E9DC-3399-FDFB-3BB332B1B7DF}"/>
              </a:ext>
            </a:extLst>
          </p:cNvPr>
          <p:cNvSpPr txBox="1"/>
          <p:nvPr/>
        </p:nvSpPr>
        <p:spPr>
          <a:xfrm>
            <a:off x="210200" y="246725"/>
            <a:ext cx="8933700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200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Grow with Google: AI Essentials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706A17-61B6-F5C1-76AB-1FB3CD11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76" y="1380040"/>
            <a:ext cx="8531281" cy="272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41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705AE6-9958-1F81-217D-8E4A2D090E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27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02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E0F2AEA-9A78-B7A5-F2CC-6069BF4EDF72}"/>
              </a:ext>
            </a:extLst>
          </p:cNvPr>
          <p:cNvSpPr/>
          <p:nvPr/>
        </p:nvSpPr>
        <p:spPr>
          <a:xfrm>
            <a:off x="210200" y="3530379"/>
            <a:ext cx="5761230" cy="120859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Google Shape;2756;p172">
            <a:extLst>
              <a:ext uri="{FF2B5EF4-FFF2-40B4-BE49-F238E27FC236}">
                <a16:creationId xmlns:a16="http://schemas.microsoft.com/office/drawing/2014/main" id="{E54422E0-E9DC-3399-FDFB-3BB332B1B7DF}"/>
              </a:ext>
            </a:extLst>
          </p:cNvPr>
          <p:cNvSpPr txBox="1"/>
          <p:nvPr/>
        </p:nvSpPr>
        <p:spPr>
          <a:xfrm>
            <a:off x="210200" y="246725"/>
            <a:ext cx="8933700" cy="8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AI Essentials: Why this program is right for Oklahoma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1FB0C6-C0BA-6646-02A5-3BC50A4F29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17"/>
          <a:stretch/>
        </p:blipFill>
        <p:spPr>
          <a:xfrm>
            <a:off x="61658" y="849740"/>
            <a:ext cx="9020683" cy="253637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BDDEF54-6A80-6881-22BE-54565222DE92}"/>
              </a:ext>
            </a:extLst>
          </p:cNvPr>
          <p:cNvCxnSpPr>
            <a:cxnSpLocks/>
          </p:cNvCxnSpPr>
          <p:nvPr/>
        </p:nvCxnSpPr>
        <p:spPr>
          <a:xfrm>
            <a:off x="6828817" y="1466722"/>
            <a:ext cx="1536970" cy="158560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696F5D-1AD0-7292-B7F3-A70B953E2902}"/>
              </a:ext>
            </a:extLst>
          </p:cNvPr>
          <p:cNvCxnSpPr>
            <a:cxnSpLocks/>
          </p:cNvCxnSpPr>
          <p:nvPr/>
        </p:nvCxnSpPr>
        <p:spPr>
          <a:xfrm flipH="1">
            <a:off x="6828817" y="1433676"/>
            <a:ext cx="1536970" cy="158560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747DCB6-F87B-645C-0242-BA7B96AB4683}"/>
              </a:ext>
            </a:extLst>
          </p:cNvPr>
          <p:cNvSpPr txBox="1"/>
          <p:nvPr/>
        </p:nvSpPr>
        <p:spPr>
          <a:xfrm>
            <a:off x="6263514" y="3049826"/>
            <a:ext cx="2667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+mn-lt"/>
              </a:rPr>
              <a:t>Free to Oklahoma Residents, through our strategic partnership with Google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BD9A7D-91E9-014C-A38A-ABCCF6B2540F}"/>
              </a:ext>
            </a:extLst>
          </p:cNvPr>
          <p:cNvSpPr txBox="1"/>
          <p:nvPr/>
        </p:nvSpPr>
        <p:spPr>
          <a:xfrm>
            <a:off x="368576" y="3719179"/>
            <a:ext cx="5444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n-lt"/>
              </a:rPr>
              <a:t>Visit </a:t>
            </a:r>
            <a:r>
              <a:rPr lang="en-US" sz="2400" dirty="0">
                <a:latin typeface="+mn-lt"/>
                <a:hlinkClick r:id="rId3"/>
              </a:rPr>
              <a:t>oklahoma.gov/learnai</a:t>
            </a:r>
            <a:r>
              <a:rPr lang="en-US" sz="2400" dirty="0">
                <a:latin typeface="+mn-lt"/>
              </a:rPr>
              <a:t> to learn more and access the course</a:t>
            </a:r>
          </a:p>
        </p:txBody>
      </p:sp>
    </p:spTree>
    <p:extLst>
      <p:ext uri="{BB962C8B-B14F-4D97-AF65-F5344CB8AC3E}">
        <p14:creationId xmlns:p14="http://schemas.microsoft.com/office/powerpoint/2010/main" val="659575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6661BAB6248943BA54A472E9FC4DE0" ma:contentTypeVersion="16" ma:contentTypeDescription="Create a new document." ma:contentTypeScope="" ma:versionID="0101b8fbdc0d255e622579e0ed265317">
  <xsd:schema xmlns:xsd="http://www.w3.org/2001/XMLSchema" xmlns:xs="http://www.w3.org/2001/XMLSchema" xmlns:p="http://schemas.microsoft.com/office/2006/metadata/properties" xmlns:ns2="2235c2d1-bd1e-4d69-af21-c7c8c825b8dc" xmlns:ns3="590269cf-cf94-4fb6-a9ae-5da1228a9723" targetNamespace="http://schemas.microsoft.com/office/2006/metadata/properties" ma:root="true" ma:fieldsID="c37168f62bdbecc5ed34d92879d35db3" ns2:_="" ns3:_="">
    <xsd:import namespace="2235c2d1-bd1e-4d69-af21-c7c8c825b8dc"/>
    <xsd:import namespace="590269cf-cf94-4fb6-a9ae-5da1228a972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ObjectDetectorVersions" minOccurs="0"/>
                <xsd:element ref="ns3:Tagged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35c2d1-bd1e-4d69-af21-c7c8c825b8d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a8fd7c53-b533-4d4e-9d37-dbeb506d97d7}" ma:internalName="TaxCatchAll" ma:showField="CatchAllData" ma:web="2235c2d1-bd1e-4d69-af21-c7c8c825b8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0269cf-cf94-4fb6-a9ae-5da1228a97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4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d309bf2f-0431-460d-a93a-990d633b9c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agged" ma:index="22" nillable="true" ma:displayName="Tagged" ma:description="Items with these tags will be grouped by possible use. " ma:format="Dropdown" ma:internalName="Tagged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Legislative"/>
                    <xsd:enumeration value="Gen. Public"/>
                    <xsd:enumeration value="Library Field"/>
                    <xsd:enumeration value="Internal"/>
                    <xsd:enumeration value="Literacy"/>
                  </xsd:restriction>
                </xsd:simpleType>
              </xsd:element>
            </xsd:sequence>
          </xsd:extension>
        </xsd:complexContent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A94E45-C534-470F-8DE2-49AB1ACC3084}"/>
</file>

<file path=customXml/itemProps2.xml><?xml version="1.0" encoding="utf-8"?>
<ds:datastoreItem xmlns:ds="http://schemas.openxmlformats.org/officeDocument/2006/customXml" ds:itemID="{A9D24276-C903-4F70-9A25-4C59609760F3}"/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274</Words>
  <Application>Microsoft Macintosh PowerPoint</Application>
  <PresentationFormat>On-screen Show (16:9)</PresentationFormat>
  <Paragraphs>21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Roboto Light</vt:lpstr>
      <vt:lpstr>Roboto</vt:lpstr>
      <vt:lpstr>Google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Emily Gise</cp:lastModifiedBy>
  <cp:revision>3</cp:revision>
  <dcterms:modified xsi:type="dcterms:W3CDTF">2024-07-23T19:52:40Z</dcterms:modified>
</cp:coreProperties>
</file>